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1" r:id="rId5"/>
    <p:sldId id="264" r:id="rId6"/>
    <p:sldId id="263" r:id="rId7"/>
    <p:sldId id="266" r:id="rId8"/>
    <p:sldId id="265"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3434"/>
    <a:srgbClr val="FF67AC"/>
    <a:srgbClr val="FF66CC"/>
    <a:srgbClr val="CC0099"/>
    <a:srgbClr val="FFDC47"/>
    <a:srgbClr val="5EEC3C"/>
    <a:srgbClr val="CCCC00"/>
    <a:srgbClr val="FFCC66"/>
    <a:srgbClr val="007033"/>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64286" autoAdjust="0"/>
  </p:normalViewPr>
  <p:slideViewPr>
    <p:cSldViewPr>
      <p:cViewPr varScale="1">
        <p:scale>
          <a:sx n="86" d="100"/>
          <a:sy n="86" d="100"/>
        </p:scale>
        <p:origin x="636" y="6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9EC7C8-19BD-4905-B95B-B7315AA63174}" type="datetimeFigureOut">
              <a:rPr lang="en-US" smtClean="0"/>
              <a:t>9/4/2019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F1B439-3479-4D2D-919C-10EFC921B0F1}" type="slidenum">
              <a:rPr lang="en-US" smtClean="0"/>
              <a:t>‹#›</a:t>
            </a:fld>
            <a:endParaRPr lang="en-US" dirty="0"/>
          </a:p>
        </p:txBody>
      </p:sp>
    </p:spTree>
    <p:extLst>
      <p:ext uri="{BB962C8B-B14F-4D97-AF65-F5344CB8AC3E}">
        <p14:creationId xmlns:p14="http://schemas.microsoft.com/office/powerpoint/2010/main" val="251793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a:t>
            </a:r>
            <a:r>
              <a:rPr lang="en-US" baseline="0" dirty="0"/>
              <a:t> morning, I’m Nichole from HealthPartners. </a:t>
            </a:r>
          </a:p>
          <a:p>
            <a:r>
              <a:rPr lang="en-US" baseline="0" dirty="0"/>
              <a:t>Thank you for being here this morning.  </a:t>
            </a:r>
            <a:endParaRPr lang="en-US" dirty="0"/>
          </a:p>
        </p:txBody>
      </p:sp>
      <p:sp>
        <p:nvSpPr>
          <p:cNvPr id="4" name="Slide Number Placeholder 3"/>
          <p:cNvSpPr>
            <a:spLocks noGrp="1"/>
          </p:cNvSpPr>
          <p:nvPr>
            <p:ph type="sldNum" sz="quarter" idx="10"/>
          </p:nvPr>
        </p:nvSpPr>
        <p:spPr/>
        <p:txBody>
          <a:bodyPr/>
          <a:lstStyle/>
          <a:p>
            <a:fld id="{D7F1B439-3479-4D2D-919C-10EFC921B0F1}" type="slidenum">
              <a:rPr lang="en-US" smtClean="0"/>
              <a:t>1</a:t>
            </a:fld>
            <a:endParaRPr lang="en-US" dirty="0"/>
          </a:p>
        </p:txBody>
      </p:sp>
    </p:spTree>
    <p:extLst>
      <p:ext uri="{BB962C8B-B14F-4D97-AF65-F5344CB8AC3E}">
        <p14:creationId xmlns:p14="http://schemas.microsoft.com/office/powerpoint/2010/main" val="975617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excited to talk with all of you this</a:t>
            </a:r>
            <a:r>
              <a:rPr lang="en-US" baseline="0" dirty="0"/>
              <a:t> morning about a couple of different things</a:t>
            </a:r>
          </a:p>
          <a:p>
            <a:r>
              <a:rPr lang="en-US" baseline="0" dirty="0"/>
              <a:t>First, I want to talk about what is the Well-being initiative and how does it apply to you.</a:t>
            </a:r>
          </a:p>
          <a:p>
            <a:r>
              <a:rPr lang="en-US" baseline="0" dirty="0"/>
              <a:t>We’ll review more on the HealthPartners funding opportunities to support you and your sites.</a:t>
            </a:r>
          </a:p>
          <a:p>
            <a:r>
              <a:rPr lang="en-US" baseline="0" dirty="0"/>
              <a:t>I’d like to share just a few of the positive outcomes from past fund recipients </a:t>
            </a:r>
          </a:p>
          <a:p>
            <a:r>
              <a:rPr lang="en-US" baseline="0" dirty="0"/>
              <a:t>Then, briefly talk about other ideas and suggestions to help you kick-start well-being at your site.</a:t>
            </a:r>
          </a:p>
        </p:txBody>
      </p:sp>
      <p:sp>
        <p:nvSpPr>
          <p:cNvPr id="4" name="Slide Number Placeholder 3"/>
          <p:cNvSpPr>
            <a:spLocks noGrp="1"/>
          </p:cNvSpPr>
          <p:nvPr>
            <p:ph type="sldNum" sz="quarter" idx="10"/>
          </p:nvPr>
        </p:nvSpPr>
        <p:spPr/>
        <p:txBody>
          <a:bodyPr/>
          <a:lstStyle/>
          <a:p>
            <a:fld id="{D7F1B439-3479-4D2D-919C-10EFC921B0F1}" type="slidenum">
              <a:rPr lang="en-US" smtClean="0"/>
              <a:t>2</a:t>
            </a:fld>
            <a:endParaRPr lang="en-US" dirty="0"/>
          </a:p>
        </p:txBody>
      </p:sp>
    </p:spTree>
    <p:extLst>
      <p:ext uri="{BB962C8B-B14F-4D97-AF65-F5344CB8AC3E}">
        <p14:creationId xmlns:p14="http://schemas.microsoft.com/office/powerpoint/2010/main" val="3980902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a:t>
            </a:r>
            <a:r>
              <a:rPr lang="en-US" baseline="0" dirty="0"/>
              <a:t> in January of each year, staff and their covered spouse are asked to complete the Well-being Initiative.  </a:t>
            </a:r>
            <a:r>
              <a:rPr lang="en-US" dirty="0"/>
              <a:t>The</a:t>
            </a:r>
            <a:r>
              <a:rPr lang="en-US" baseline="0" dirty="0"/>
              <a:t> initiative is easy to achieve; you log on to www.healthpartners.com/wellbeing to complete your health assessment then at least one activity. The HA is easy to do and takes 15 minutes or less.  There are lots of great activities to choose from; like 10,000 Steps, Omada and Frequent Fitness, or online activities like Sugar Smart and Tackle Stress.</a:t>
            </a:r>
          </a:p>
          <a:p>
            <a:r>
              <a:rPr lang="en-US" baseline="0" dirty="0"/>
              <a:t>By completing the Well-being Initiative you can earn Health Care Savings in the next benefit year.</a:t>
            </a:r>
          </a:p>
          <a:p>
            <a:r>
              <a:rPr lang="en-US" baseline="0" dirty="0"/>
              <a:t>It’s important to point out, this is so much more than just earning Health Care Savings.  SPPS is investing in all staff by helping each of you reach your health goals in a way that fits your life.</a:t>
            </a:r>
            <a:endParaRPr lang="en-US" dirty="0"/>
          </a:p>
        </p:txBody>
      </p:sp>
      <p:sp>
        <p:nvSpPr>
          <p:cNvPr id="4" name="Slide Number Placeholder 3"/>
          <p:cNvSpPr>
            <a:spLocks noGrp="1"/>
          </p:cNvSpPr>
          <p:nvPr>
            <p:ph type="sldNum" sz="quarter" idx="10"/>
          </p:nvPr>
        </p:nvSpPr>
        <p:spPr/>
        <p:txBody>
          <a:bodyPr/>
          <a:lstStyle/>
          <a:p>
            <a:fld id="{D7F1B439-3479-4D2D-919C-10EFC921B0F1}" type="slidenum">
              <a:rPr lang="en-US" smtClean="0"/>
              <a:t>3</a:t>
            </a:fld>
            <a:endParaRPr lang="en-US" dirty="0"/>
          </a:p>
        </p:txBody>
      </p:sp>
    </p:spTree>
    <p:extLst>
      <p:ext uri="{BB962C8B-B14F-4D97-AF65-F5344CB8AC3E}">
        <p14:creationId xmlns:p14="http://schemas.microsoft.com/office/powerpoint/2010/main" val="693493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does that apply to you, the Wellness Champions?</a:t>
            </a:r>
          </a:p>
          <a:p>
            <a:r>
              <a:rPr lang="en-US" dirty="0"/>
              <a:t>As Carol shared,</a:t>
            </a:r>
            <a:r>
              <a:rPr lang="en-US" baseline="0" dirty="0"/>
              <a:t> step one is you need to have a Wellness Action Plan completed.  </a:t>
            </a:r>
          </a:p>
          <a:p>
            <a:r>
              <a:rPr lang="en-US" baseline="0" dirty="0"/>
              <a:t>You can also share and distribute the monthly Wellness Newsletters.  The newsletters offer lots of good information about the projects and grants Carol shared with you and includes information about other activities and events you and your colleagues can attend.  Things like staff yoga, Smart Nutrition or how to join the SPPS Twin Cities Marathon team.  </a:t>
            </a:r>
          </a:p>
          <a:p>
            <a:r>
              <a:rPr lang="en-US" baseline="0" dirty="0"/>
              <a:t>Staff yoga and Smart Nutrition are both options for individual sites to host a class or seminar.  Ultimately, it comes down to what drives you to your best health and how can you help others in your building toward their goals. </a:t>
            </a:r>
            <a:endParaRPr lang="en-US" dirty="0"/>
          </a:p>
        </p:txBody>
      </p:sp>
      <p:sp>
        <p:nvSpPr>
          <p:cNvPr id="4" name="Slide Number Placeholder 3"/>
          <p:cNvSpPr>
            <a:spLocks noGrp="1"/>
          </p:cNvSpPr>
          <p:nvPr>
            <p:ph type="sldNum" sz="quarter" idx="10"/>
          </p:nvPr>
        </p:nvSpPr>
        <p:spPr/>
        <p:txBody>
          <a:bodyPr/>
          <a:lstStyle/>
          <a:p>
            <a:fld id="{D7F1B439-3479-4D2D-919C-10EFC921B0F1}" type="slidenum">
              <a:rPr lang="en-US" smtClean="0"/>
              <a:t>4</a:t>
            </a:fld>
            <a:endParaRPr lang="en-US" dirty="0"/>
          </a:p>
        </p:txBody>
      </p:sp>
    </p:spTree>
    <p:extLst>
      <p:ext uri="{BB962C8B-B14F-4D97-AF65-F5344CB8AC3E}">
        <p14:creationId xmlns:p14="http://schemas.microsoft.com/office/powerpoint/2010/main" val="946838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Hosting some events or programs may have added costs, and that’s where HealthPartners can help by offering additional </a:t>
            </a:r>
            <a:r>
              <a:rPr lang="en-US" i="1" baseline="0" dirty="0"/>
              <a:t>seed</a:t>
            </a:r>
            <a:r>
              <a:rPr lang="en-US" baseline="0" dirty="0"/>
              <a:t> funding for programs at your building or site.   The intent of these funds is to engage staff in programs and activities for their total health and well-being.  As you consider any a new program, think about how it will function after the initial funding is done.  We want your idea to have a lasting effect on the culture and total well-being at your site, thus sustainability beyond HealthPartners funding is vital.  Think – what are you passionate about and what creative ways can you make sure your colleagues can continue to reap the benefits of the program.   Once you’ve got your idea, program or event ready to go, just request the application from </a:t>
            </a:r>
            <a:r>
              <a:rPr lang="en-US" baseline="0" dirty="0" err="1"/>
              <a:t>District.Wellness@SPPS.Org</a:t>
            </a:r>
            <a:r>
              <a:rPr lang="en-US" baseline="0" dirty="0"/>
              <a:t>.  Applications are reviewed by the </a:t>
            </a:r>
            <a:r>
              <a:rPr lang="en-US" baseline="0" dirty="0" err="1"/>
              <a:t>ChooseWell</a:t>
            </a:r>
            <a:r>
              <a:rPr lang="en-US" baseline="0" dirty="0"/>
              <a:t> </a:t>
            </a:r>
            <a:r>
              <a:rPr lang="en-US" baseline="0" dirty="0" err="1"/>
              <a:t>LiveWell</a:t>
            </a:r>
            <a:r>
              <a:rPr lang="en-US" baseline="0" dirty="0"/>
              <a:t> Committee on a monthly basis.  </a:t>
            </a:r>
          </a:p>
          <a:p>
            <a:endParaRPr lang="en-US" dirty="0"/>
          </a:p>
        </p:txBody>
      </p:sp>
      <p:sp>
        <p:nvSpPr>
          <p:cNvPr id="4" name="Slide Number Placeholder 3"/>
          <p:cNvSpPr>
            <a:spLocks noGrp="1"/>
          </p:cNvSpPr>
          <p:nvPr>
            <p:ph type="sldNum" sz="quarter" idx="10"/>
          </p:nvPr>
        </p:nvSpPr>
        <p:spPr/>
        <p:txBody>
          <a:bodyPr/>
          <a:lstStyle/>
          <a:p>
            <a:fld id="{D7F1B439-3479-4D2D-919C-10EFC921B0F1}" type="slidenum">
              <a:rPr lang="en-US" smtClean="0"/>
              <a:t>5</a:t>
            </a:fld>
            <a:endParaRPr lang="en-US" dirty="0"/>
          </a:p>
        </p:txBody>
      </p:sp>
    </p:spTree>
    <p:extLst>
      <p:ext uri="{BB962C8B-B14F-4D97-AF65-F5344CB8AC3E}">
        <p14:creationId xmlns:p14="http://schemas.microsoft.com/office/powerpoint/2010/main" val="1742327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wanted to share with you the</a:t>
            </a:r>
            <a:r>
              <a:rPr lang="en-US" baseline="0" dirty="0"/>
              <a:t> past successes o</a:t>
            </a:r>
            <a:r>
              <a:rPr lang="en-US" dirty="0"/>
              <a:t>thers that have had using </a:t>
            </a:r>
            <a:r>
              <a:rPr lang="en-US" baseline="0" dirty="0"/>
              <a:t>the HealthPartners Well-being funds. </a:t>
            </a:r>
          </a:p>
          <a:p>
            <a:r>
              <a:rPr lang="en-US" baseline="0" dirty="0"/>
              <a:t>Global Arts Plus requested help with putting together a staff self-care room.  They’re seeing lots of success in staff taking even just a few minutes to breathe through a busy day. </a:t>
            </a:r>
          </a:p>
          <a:p>
            <a:r>
              <a:rPr lang="en-US" dirty="0"/>
              <a:t>Como Park Sr. High held</a:t>
            </a:r>
            <a:r>
              <a:rPr lang="en-US" baseline="0" dirty="0"/>
              <a:t> a wellness raffle; in order to be entered to win prizes you needed to complete specific healthy activities.  They were happy to share they overheard people just talking anecdotally about how excited they were to do some of the healthy activities. </a:t>
            </a:r>
          </a:p>
          <a:p>
            <a:r>
              <a:rPr lang="en-US" baseline="0" dirty="0"/>
              <a:t>Farnsworth Aerospace has had fantastic turnout to their staff yoga.</a:t>
            </a:r>
          </a:p>
          <a:p>
            <a:r>
              <a:rPr lang="en-US" baseline="0" dirty="0"/>
              <a:t>St. Paul Music Academy will be hosting 3 sessions with the Everyday Program this fall.  As you experienced this morning, it doesn’t have to be intimidating or overwhelming.  </a:t>
            </a:r>
          </a:p>
          <a:p>
            <a:r>
              <a:rPr lang="en-US" baseline="0" dirty="0" err="1"/>
              <a:t>Phalen</a:t>
            </a:r>
            <a:r>
              <a:rPr lang="en-US" baseline="0" dirty="0"/>
              <a:t> Lake Elementary held Smart Nutrition with Chef Marshall O’Brien classes.  These classes filled up to the point they </a:t>
            </a:r>
            <a:r>
              <a:rPr lang="en-US" i="1" baseline="0" dirty="0"/>
              <a:t>almost</a:t>
            </a:r>
            <a:r>
              <a:rPr lang="en-US" i="0" baseline="0" dirty="0"/>
              <a:t> ran out of space.  The feedback was how much they loved not only learning what to do but how they could actually apply it in real life.</a:t>
            </a:r>
          </a:p>
          <a:p>
            <a:r>
              <a:rPr lang="en-US" i="0" baseline="0" dirty="0"/>
              <a:t>Highland Park is starting a staff volunteer-lead yoga sessions this fall.  We’re so excited to hear all about their successes in the coming weeks.</a:t>
            </a:r>
            <a:endParaRPr lang="en-US" dirty="0"/>
          </a:p>
        </p:txBody>
      </p:sp>
      <p:sp>
        <p:nvSpPr>
          <p:cNvPr id="4" name="Slide Number Placeholder 3"/>
          <p:cNvSpPr>
            <a:spLocks noGrp="1"/>
          </p:cNvSpPr>
          <p:nvPr>
            <p:ph type="sldNum" sz="quarter" idx="10"/>
          </p:nvPr>
        </p:nvSpPr>
        <p:spPr/>
        <p:txBody>
          <a:bodyPr/>
          <a:lstStyle/>
          <a:p>
            <a:fld id="{D7F1B439-3479-4D2D-919C-10EFC921B0F1}" type="slidenum">
              <a:rPr lang="en-US" smtClean="0"/>
              <a:t>6</a:t>
            </a:fld>
            <a:endParaRPr lang="en-US" dirty="0"/>
          </a:p>
        </p:txBody>
      </p:sp>
    </p:spTree>
    <p:extLst>
      <p:ext uri="{BB962C8B-B14F-4D97-AF65-F5344CB8AC3E}">
        <p14:creationId xmlns:p14="http://schemas.microsoft.com/office/powerpoint/2010/main" val="2761029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What’s next?</a:t>
            </a:r>
          </a:p>
          <a:p>
            <a:r>
              <a:rPr lang="en-US" dirty="0"/>
              <a:t>As you’re taking</a:t>
            </a:r>
            <a:r>
              <a:rPr lang="en-US" baseline="0" dirty="0"/>
              <a:t> this in today, think about other things you get excited about.  How can your passion for a friendly competition or a book club become a way to connect your colleagues to well-being.  </a:t>
            </a:r>
          </a:p>
          <a:p>
            <a:r>
              <a:rPr lang="en-US" baseline="0" dirty="0"/>
              <a:t>Here are a few ideas we know are out there, but there are so many more yet to be uncovered. </a:t>
            </a:r>
          </a:p>
          <a:p>
            <a:r>
              <a:rPr lang="en-US" baseline="0" dirty="0"/>
              <a:t>Carol will send the feedback You’ll have an opportunity to pass on any other ideas you’d like to see rolled out.  Or if you’re ready to take action; chat with us about getting your Wellness Action Plan in motion.</a:t>
            </a:r>
          </a:p>
        </p:txBody>
      </p:sp>
      <p:sp>
        <p:nvSpPr>
          <p:cNvPr id="4" name="Slide Number Placeholder 3"/>
          <p:cNvSpPr>
            <a:spLocks noGrp="1"/>
          </p:cNvSpPr>
          <p:nvPr>
            <p:ph type="sldNum" sz="quarter" idx="10"/>
          </p:nvPr>
        </p:nvSpPr>
        <p:spPr/>
        <p:txBody>
          <a:bodyPr/>
          <a:lstStyle/>
          <a:p>
            <a:fld id="{D7F1B439-3479-4D2D-919C-10EFC921B0F1}" type="slidenum">
              <a:rPr lang="en-US" smtClean="0"/>
              <a:t>7</a:t>
            </a:fld>
            <a:endParaRPr lang="en-US" dirty="0"/>
          </a:p>
        </p:txBody>
      </p:sp>
    </p:spTree>
    <p:extLst>
      <p:ext uri="{BB962C8B-B14F-4D97-AF65-F5344CB8AC3E}">
        <p14:creationId xmlns:p14="http://schemas.microsoft.com/office/powerpoint/2010/main" val="84602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if you already have your</a:t>
            </a:r>
            <a:r>
              <a:rPr lang="en-US" baseline="0" dirty="0"/>
              <a:t> WAP in place and </a:t>
            </a:r>
            <a:r>
              <a:rPr lang="en-US" dirty="0"/>
              <a:t>you’re interested in getting an application to</a:t>
            </a:r>
            <a:r>
              <a:rPr lang="en-US" baseline="0" dirty="0"/>
              <a:t> kick-start a program at your site.  Email</a:t>
            </a:r>
          </a:p>
          <a:p>
            <a:r>
              <a:rPr lang="en-US"/>
              <a:t>Other </a:t>
            </a:r>
            <a:r>
              <a:rPr lang="en-US" dirty="0"/>
              <a:t>questions?</a:t>
            </a:r>
          </a:p>
        </p:txBody>
      </p:sp>
      <p:sp>
        <p:nvSpPr>
          <p:cNvPr id="4" name="Slide Number Placeholder 3"/>
          <p:cNvSpPr>
            <a:spLocks noGrp="1"/>
          </p:cNvSpPr>
          <p:nvPr>
            <p:ph type="sldNum" sz="quarter" idx="10"/>
          </p:nvPr>
        </p:nvSpPr>
        <p:spPr/>
        <p:txBody>
          <a:bodyPr/>
          <a:lstStyle/>
          <a:p>
            <a:fld id="{D7F1B439-3479-4D2D-919C-10EFC921B0F1}" type="slidenum">
              <a:rPr lang="en-US" smtClean="0"/>
              <a:t>8</a:t>
            </a:fld>
            <a:endParaRPr lang="en-US" dirty="0"/>
          </a:p>
        </p:txBody>
      </p:sp>
    </p:spTree>
    <p:extLst>
      <p:ext uri="{BB962C8B-B14F-4D97-AF65-F5344CB8AC3E}">
        <p14:creationId xmlns:p14="http://schemas.microsoft.com/office/powerpoint/2010/main" val="2018957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6260" y="2266340"/>
            <a:ext cx="8551479" cy="1374345"/>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305066" y="3946095"/>
            <a:ext cx="8533868" cy="610820"/>
          </a:xfrm>
        </p:spPr>
        <p:txBody>
          <a:bodyPr>
            <a:normAutofit/>
          </a:bodyPr>
          <a:lstStyle>
            <a:lvl1pPr marL="0" indent="0" algn="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pic>
        <p:nvPicPr>
          <p:cNvPr id="7" name="Picture 6" descr="E:\websites\free-power-point-templates\2012\logos.png">
            <a:extLst>
              <a:ext uri="{FF2B5EF4-FFF2-40B4-BE49-F238E27FC236}">
                <a16:creationId xmlns:a16="http://schemas.microsoft.com/office/drawing/2014/main" id="{BFD89DD8-D3EA-42FA-B782-B40F52202FA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246070" cy="610820"/>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197406"/>
            <a:ext cx="8246070" cy="3512210"/>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28720" y="433880"/>
            <a:ext cx="6566315" cy="572644"/>
          </a:xfrm>
        </p:spPr>
        <p:txBody>
          <a:bodyPr>
            <a:normAutofit/>
          </a:bodyPr>
          <a:lstStyle>
            <a:lvl1pPr algn="l">
              <a:defRPr sz="3600">
                <a:solidFill>
                  <a:srgbClr val="E43434"/>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128720" y="1044700"/>
            <a:ext cx="6566315"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71" cy="610820"/>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29410"/>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60930"/>
            <a:ext cx="4040188"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29410"/>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60930"/>
            <a:ext cx="4041775"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9/4/2019</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dirty="0"/>
          </a:p>
        </p:txBody>
      </p:sp>
      <p:sp>
        <p:nvSpPr>
          <p:cNvPr id="7" name="TextBox 6">
            <a:extLst>
              <a:ext uri="{FF2B5EF4-FFF2-40B4-BE49-F238E27FC236}">
                <a16:creationId xmlns:a16="http://schemas.microsoft.com/office/drawing/2014/main" id="{4673C739-60BB-43FB-9A03-B80C5707364B}"/>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ealthpartners.com/wellbein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district.wellness@spps.or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district.wellness@spps.or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Wellness</a:t>
            </a:r>
            <a:br>
              <a:rPr lang="en-US" dirty="0"/>
            </a:br>
            <a:r>
              <a:rPr lang="en-US" dirty="0"/>
              <a:t>Champion Training </a:t>
            </a:r>
            <a:br>
              <a:rPr lang="en-US" dirty="0"/>
            </a:br>
            <a:endParaRPr lang="en-US" dirty="0"/>
          </a:p>
        </p:txBody>
      </p:sp>
      <p:sp>
        <p:nvSpPr>
          <p:cNvPr id="3" name="Subtitle 2"/>
          <p:cNvSpPr>
            <a:spLocks noGrp="1"/>
          </p:cNvSpPr>
          <p:nvPr>
            <p:ph type="subTitle" idx="1"/>
          </p:nvPr>
        </p:nvSpPr>
        <p:spPr/>
        <p:txBody>
          <a:bodyPr/>
          <a:lstStyle/>
          <a:p>
            <a:r>
              <a:rPr lang="en-US" dirty="0"/>
              <a:t>Fall 2019</a:t>
            </a:r>
          </a:p>
        </p:txBody>
      </p:sp>
    </p:spTree>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p>
        </p:txBody>
      </p:sp>
      <p:sp>
        <p:nvSpPr>
          <p:cNvPr id="3" name="Content Placeholder 2"/>
          <p:cNvSpPr>
            <a:spLocks noGrp="1"/>
          </p:cNvSpPr>
          <p:nvPr>
            <p:ph idx="1"/>
          </p:nvPr>
        </p:nvSpPr>
        <p:spPr/>
        <p:txBody>
          <a:bodyPr/>
          <a:lstStyle/>
          <a:p>
            <a:r>
              <a:rPr lang="en-US" dirty="0"/>
              <a:t>Partnership</a:t>
            </a:r>
          </a:p>
          <a:p>
            <a:r>
              <a:rPr lang="en-US" dirty="0"/>
              <a:t>Well-being funds</a:t>
            </a:r>
          </a:p>
          <a:p>
            <a:r>
              <a:rPr lang="en-US" dirty="0"/>
              <a:t>Success Stories</a:t>
            </a:r>
          </a:p>
          <a:p>
            <a:r>
              <a:rPr lang="en-US" dirty="0"/>
              <a:t>Next Thoughts</a:t>
            </a:r>
          </a:p>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Well-being Initiative </a:t>
            </a:r>
          </a:p>
        </p:txBody>
      </p:sp>
      <p:sp>
        <p:nvSpPr>
          <p:cNvPr id="5" name="Content Placeholder 4"/>
          <p:cNvSpPr>
            <a:spLocks noGrp="1"/>
          </p:cNvSpPr>
          <p:nvPr>
            <p:ph idx="1"/>
          </p:nvPr>
        </p:nvSpPr>
        <p:spPr/>
        <p:txBody>
          <a:bodyPr/>
          <a:lstStyle/>
          <a:p>
            <a:r>
              <a:rPr lang="en-US" dirty="0">
                <a:hlinkClick r:id="rId3"/>
              </a:rPr>
              <a:t>www.healthpartners.com/wellbeing</a:t>
            </a:r>
            <a:endParaRPr lang="en-US" dirty="0"/>
          </a:p>
          <a:p>
            <a:pPr lvl="1"/>
            <a:r>
              <a:rPr lang="en-US" dirty="0"/>
              <a:t>Health assessment</a:t>
            </a:r>
          </a:p>
          <a:p>
            <a:pPr lvl="1"/>
            <a:r>
              <a:rPr lang="en-US" dirty="0"/>
              <a:t>One activity</a:t>
            </a:r>
          </a:p>
          <a:p>
            <a:pPr marL="514350" indent="-457200"/>
            <a:r>
              <a:rPr lang="en-US" dirty="0"/>
              <a:t>Complete to earn Health Care Savings in 2020</a:t>
            </a:r>
          </a:p>
          <a:p>
            <a:pPr marL="514350" indent="-457200"/>
            <a:r>
              <a:rPr lang="en-US" dirty="0"/>
              <a:t>Investing in you and your colleagues</a:t>
            </a:r>
          </a:p>
          <a:p>
            <a:pPr marL="57150" indent="0">
              <a:buNone/>
            </a:pPr>
            <a:endParaRPr lang="en-US" dirty="0"/>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Connecting the Dots</a:t>
            </a:r>
          </a:p>
        </p:txBody>
      </p:sp>
      <p:sp>
        <p:nvSpPr>
          <p:cNvPr id="3" name="Content Placeholder 2"/>
          <p:cNvSpPr>
            <a:spLocks noGrp="1"/>
          </p:cNvSpPr>
          <p:nvPr>
            <p:ph idx="1"/>
          </p:nvPr>
        </p:nvSpPr>
        <p:spPr/>
        <p:txBody>
          <a:bodyPr>
            <a:normAutofit/>
          </a:bodyPr>
          <a:lstStyle/>
          <a:p>
            <a:r>
              <a:rPr lang="en-US" dirty="0"/>
              <a:t>Wellness Action Plans</a:t>
            </a:r>
          </a:p>
          <a:p>
            <a:r>
              <a:rPr lang="en-US" dirty="0"/>
              <a:t>Share newsletters </a:t>
            </a:r>
          </a:p>
          <a:p>
            <a:pPr marL="0" indent="0">
              <a:buNone/>
            </a:pPr>
            <a:r>
              <a:rPr lang="en-US" sz="2000" dirty="0"/>
              <a:t>       District activities, events and other projects</a:t>
            </a:r>
          </a:p>
          <a:p>
            <a:r>
              <a:rPr lang="en-US" dirty="0"/>
              <a:t>Promote total health</a:t>
            </a:r>
          </a:p>
          <a:p>
            <a:pPr marL="457200" lvl="1" indent="0">
              <a:buNone/>
            </a:pPr>
            <a:r>
              <a:rPr lang="en-US" sz="2000" dirty="0"/>
              <a:t>Host an event or start a new activity</a:t>
            </a:r>
          </a:p>
          <a:p>
            <a:r>
              <a:rPr lang="en-US" dirty="0"/>
              <a:t>Lead by example</a:t>
            </a:r>
          </a:p>
          <a:p>
            <a:pPr marL="457200" lvl="1" indent="0">
              <a:buNone/>
            </a:pPr>
            <a:r>
              <a:rPr lang="en-US" sz="2200" dirty="0"/>
              <a:t>What motivates you!</a:t>
            </a:r>
          </a:p>
          <a:p>
            <a:pPr marL="57150" indent="0">
              <a:buNone/>
            </a:pPr>
            <a:endParaRPr lang="en-US" sz="2000" dirty="0"/>
          </a:p>
        </p:txBody>
      </p:sp>
    </p:spTree>
    <p:extLst>
      <p:ext uri="{BB962C8B-B14F-4D97-AF65-F5344CB8AC3E}">
        <p14:creationId xmlns:p14="http://schemas.microsoft.com/office/powerpoint/2010/main" val="54632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HealthPartners Well-being funding</a:t>
            </a:r>
          </a:p>
        </p:txBody>
      </p:sp>
      <p:sp>
        <p:nvSpPr>
          <p:cNvPr id="3" name="Content Placeholder 2"/>
          <p:cNvSpPr>
            <a:spLocks noGrp="1"/>
          </p:cNvSpPr>
          <p:nvPr>
            <p:ph idx="1"/>
          </p:nvPr>
        </p:nvSpPr>
        <p:spPr/>
        <p:txBody>
          <a:bodyPr>
            <a:normAutofit/>
          </a:bodyPr>
          <a:lstStyle/>
          <a:p>
            <a:r>
              <a:rPr lang="en-US" dirty="0"/>
              <a:t>Seed funding</a:t>
            </a:r>
          </a:p>
          <a:p>
            <a:pPr marL="0" indent="0">
              <a:buNone/>
            </a:pPr>
            <a:r>
              <a:rPr lang="en-US" dirty="0"/>
              <a:t>    	</a:t>
            </a:r>
            <a:r>
              <a:rPr lang="en-US" sz="2000" dirty="0"/>
              <a:t>Think kick-starter</a:t>
            </a:r>
          </a:p>
          <a:p>
            <a:r>
              <a:rPr lang="en-US" dirty="0"/>
              <a:t>Engage your colleagues &amp; buildings</a:t>
            </a:r>
          </a:p>
          <a:p>
            <a:r>
              <a:rPr lang="en-US" dirty="0"/>
              <a:t>Promote total health and well-being</a:t>
            </a:r>
          </a:p>
          <a:p>
            <a:r>
              <a:rPr lang="en-US" dirty="0"/>
              <a:t>Feasible and self-sustaining</a:t>
            </a:r>
          </a:p>
          <a:p>
            <a:r>
              <a:rPr lang="en-US" dirty="0"/>
              <a:t>Questions and applications: email </a:t>
            </a:r>
            <a:r>
              <a:rPr lang="en-US" dirty="0">
                <a:hlinkClick r:id="rId3"/>
              </a:rPr>
              <a:t>district.wellness@spps.org</a:t>
            </a:r>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71092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Success Stories</a:t>
            </a:r>
          </a:p>
        </p:txBody>
      </p:sp>
      <p:sp>
        <p:nvSpPr>
          <p:cNvPr id="3" name="Content Placeholder 2"/>
          <p:cNvSpPr>
            <a:spLocks noGrp="1"/>
          </p:cNvSpPr>
          <p:nvPr>
            <p:ph idx="1"/>
          </p:nvPr>
        </p:nvSpPr>
        <p:spPr/>
        <p:txBody>
          <a:bodyPr/>
          <a:lstStyle/>
          <a:p>
            <a:r>
              <a:rPr lang="en-US" dirty="0"/>
              <a:t>Global Arts Plus:  Staff Self-Care Room</a:t>
            </a:r>
          </a:p>
          <a:p>
            <a:r>
              <a:rPr lang="en-US" dirty="0"/>
              <a:t>Como Park SHS:  Wellness Raffle</a:t>
            </a:r>
          </a:p>
          <a:p>
            <a:r>
              <a:rPr lang="en-US" dirty="0"/>
              <a:t>Farnsworth </a:t>
            </a:r>
            <a:r>
              <a:rPr lang="en-US" dirty="0" err="1"/>
              <a:t>Areospace</a:t>
            </a:r>
            <a:r>
              <a:rPr lang="en-US" dirty="0"/>
              <a:t>:  Staff Yoga</a:t>
            </a:r>
          </a:p>
          <a:p>
            <a:r>
              <a:rPr lang="en-US" dirty="0" err="1"/>
              <a:t>Phalen</a:t>
            </a:r>
            <a:r>
              <a:rPr lang="en-US" dirty="0"/>
              <a:t> Lake:  Smart Nutrition</a:t>
            </a:r>
          </a:p>
          <a:p>
            <a:r>
              <a:rPr lang="en-US" dirty="0"/>
              <a:t>St. Paul Music Academy:  Everyday Program</a:t>
            </a:r>
          </a:p>
          <a:p>
            <a:r>
              <a:rPr lang="en-US" dirty="0"/>
              <a:t>Highland Park:  Staff Yoga &amp; Exercise</a:t>
            </a:r>
          </a:p>
        </p:txBody>
      </p:sp>
    </p:spTree>
    <p:extLst>
      <p:ext uri="{BB962C8B-B14F-4D97-AF65-F5344CB8AC3E}">
        <p14:creationId xmlns:p14="http://schemas.microsoft.com/office/powerpoint/2010/main" val="1443882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Ideas	</a:t>
            </a:r>
          </a:p>
        </p:txBody>
      </p:sp>
      <p:sp>
        <p:nvSpPr>
          <p:cNvPr id="3" name="Content Placeholder 2"/>
          <p:cNvSpPr>
            <a:spLocks noGrp="1"/>
          </p:cNvSpPr>
          <p:nvPr>
            <p:ph idx="1"/>
          </p:nvPr>
        </p:nvSpPr>
        <p:spPr/>
        <p:txBody>
          <a:bodyPr>
            <a:normAutofit/>
          </a:bodyPr>
          <a:lstStyle/>
          <a:p>
            <a:r>
              <a:rPr lang="en-US" dirty="0"/>
              <a:t>Staff well-being challenges </a:t>
            </a:r>
          </a:p>
          <a:p>
            <a:pPr marL="0" indent="0">
              <a:buNone/>
            </a:pPr>
            <a:r>
              <a:rPr lang="en-US" sz="2000" dirty="0"/>
              <a:t>	Make A Move, staff vs students, </a:t>
            </a:r>
          </a:p>
          <a:p>
            <a:r>
              <a:rPr lang="en-US" dirty="0"/>
              <a:t>Interest club</a:t>
            </a:r>
          </a:p>
          <a:p>
            <a:pPr marL="0" indent="0">
              <a:buNone/>
            </a:pPr>
            <a:r>
              <a:rPr lang="en-US" sz="2000" dirty="0"/>
              <a:t>	Walking, biking, book, cooking, etc...</a:t>
            </a:r>
          </a:p>
          <a:p>
            <a:r>
              <a:rPr lang="en-US" dirty="0"/>
              <a:t>Host class or seminar</a:t>
            </a:r>
          </a:p>
          <a:p>
            <a:pPr marL="0" indent="0">
              <a:buNone/>
            </a:pPr>
            <a:r>
              <a:rPr lang="en-US" sz="2000" dirty="0"/>
              <a:t>	Staff Yoga, Smart Nutrition, Everyday, staff-lead Zumba</a:t>
            </a:r>
            <a:endParaRPr lang="en-US" dirty="0"/>
          </a:p>
          <a:p>
            <a:r>
              <a:rPr lang="en-US" dirty="0"/>
              <a:t>What else?</a:t>
            </a:r>
          </a:p>
        </p:txBody>
      </p:sp>
    </p:spTree>
    <p:extLst>
      <p:ext uri="{BB962C8B-B14F-4D97-AF65-F5344CB8AC3E}">
        <p14:creationId xmlns:p14="http://schemas.microsoft.com/office/powerpoint/2010/main" val="4274841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Questions?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Email </a:t>
            </a:r>
            <a:r>
              <a:rPr lang="en-US" dirty="0">
                <a:hlinkClick r:id="rId3"/>
              </a:rPr>
              <a:t>district.wellness@spps.org</a:t>
            </a:r>
            <a:r>
              <a:rPr lang="en-US" dirty="0"/>
              <a:t> </a:t>
            </a:r>
          </a:p>
        </p:txBody>
      </p:sp>
    </p:spTree>
    <p:extLst>
      <p:ext uri="{BB962C8B-B14F-4D97-AF65-F5344CB8AC3E}">
        <p14:creationId xmlns:p14="http://schemas.microsoft.com/office/powerpoint/2010/main" val="3077779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2597</TotalTime>
  <Words>1012</Words>
  <Application>Microsoft Office PowerPoint</Application>
  <PresentationFormat>On-screen Show (16:9)</PresentationFormat>
  <Paragraphs>84</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Wellness Champion Training  </vt:lpstr>
      <vt:lpstr>  </vt:lpstr>
      <vt:lpstr>Well-being Initiative </vt:lpstr>
      <vt:lpstr>Connecting the Dots</vt:lpstr>
      <vt:lpstr>HealthPartners Well-being funding</vt:lpstr>
      <vt:lpstr>Success Stories</vt:lpstr>
      <vt:lpstr>Ideas </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Carol Grady</cp:lastModifiedBy>
  <cp:revision>161</cp:revision>
  <dcterms:created xsi:type="dcterms:W3CDTF">2013-08-21T19:17:07Z</dcterms:created>
  <dcterms:modified xsi:type="dcterms:W3CDTF">2019-09-04T14:51:22Z</dcterms:modified>
</cp:coreProperties>
</file>